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4.png" ContentType="image/png"/>
  <Override PartName="/ppt/media/image3.jpeg" ContentType="image/jpeg"/>
  <Override PartName="/ppt/media/image5.jpeg" ContentType="image/jpeg"/>
  <Override PartName="/ppt/media/media7.mp4" ContentType="video/mp4"/>
  <Override PartName="/ppt/media/image6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3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10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17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1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22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Conte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27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28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4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35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87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and 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1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42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Title Slid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10;p4" descr="A close up of a sign&#10;&#10;Description automatically generated"/>
          <p:cNvPicPr/>
          <p:nvPr/>
        </p:nvPicPr>
        <p:blipFill>
          <a:blip r:embed="rId2"/>
          <a:stretch/>
        </p:blipFill>
        <p:spPr>
          <a:xfrm>
            <a:off x="10072800" y="78120"/>
            <a:ext cx="1799280" cy="5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" name="Rectangle 14"/>
          <p:cNvSpPr/>
          <p:nvPr/>
        </p:nvSpPr>
        <p:spPr>
          <a:xfrm>
            <a:off x="0" y="0"/>
            <a:ext cx="9828720" cy="71640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46" name="Rectangle 18"/>
          <p:cNvSpPr/>
          <p:nvPr/>
        </p:nvSpPr>
        <p:spPr>
          <a:xfrm>
            <a:off x="9888840" y="-360"/>
            <a:ext cx="111240" cy="731160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pic>
        <p:nvPicPr>
          <p:cNvPr id="47" name="Picture 30" descr="A blue and white background&#10;&#10;Description automatically generated with medium confidence"/>
          <p:cNvPicPr/>
          <p:nvPr/>
        </p:nvPicPr>
        <p:blipFill>
          <a:blip r:embed="rId3">
            <a:alphaModFix amt="16000"/>
          </a:blip>
          <a:srcRect l="0" t="24723" r="1620" b="63695"/>
          <a:stretch/>
        </p:blipFill>
        <p:spPr>
          <a:xfrm>
            <a:off x="0" y="0"/>
            <a:ext cx="9838080" cy="72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Rectangle 1"/>
          <p:cNvSpPr/>
          <p:nvPr/>
        </p:nvSpPr>
        <p:spPr>
          <a:xfrm>
            <a:off x="11925360" y="-360"/>
            <a:ext cx="265680" cy="731160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hyperlink" Target="https://www.linkedin.com/in/prak05-btech" TargetMode="External"/><Relationship Id="rId3" Type="http://schemas.openxmlformats.org/officeDocument/2006/relationships/hyperlink" Target="https://github.com/prak05/AICTE-SMART-IRRIGATION-EDUNET-PROJECT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www.freepik.com/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prak05/AICTE-SMART-IRRIGATION-EDUNET-PROJECT" TargetMode="External"/><Relationship Id="rId2" Type="http://schemas.openxmlformats.org/officeDocument/2006/relationships/hyperlink" Target="https://drive.google.com/drive/folders/1Zu_oSOU73E0RmBfxOqCEOoCNtqG89xO-?usp=sharing" TargetMode="External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mritaverde.streamlit.app/" TargetMode="Externa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A person sitting at a desk with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0" y="108360"/>
            <a:ext cx="12191040" cy="6856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Rectangle: Rounded Corners 3"/>
          <p:cNvSpPr/>
          <p:nvPr/>
        </p:nvSpPr>
        <p:spPr>
          <a:xfrm>
            <a:off x="5873760" y="584280"/>
            <a:ext cx="4672440" cy="976680"/>
          </a:xfrm>
          <a:prstGeom prst="roundRect">
            <a:avLst>
              <a:gd name="adj" fmla="val 16667"/>
            </a:avLst>
          </a:prstGeom>
          <a:solidFill>
            <a:srgbClr val="ebeef9"/>
          </a:solidFill>
          <a:ln>
            <a:solidFill>
              <a:srgbClr val="d9d9d9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IN" sz="1870" strike="noStrike" u="none">
              <a:solidFill>
                <a:schemeClr val="lt1"/>
              </a:solidFill>
              <a:effectLst/>
              <a:uFillTx/>
              <a:latin typeface="Arial"/>
              <a:ea typeface="Arial"/>
            </a:endParaRPr>
          </a:p>
        </p:txBody>
      </p:sp>
      <p:sp>
        <p:nvSpPr>
          <p:cNvPr id="51" name="TextBox 4"/>
          <p:cNvSpPr/>
          <p:nvPr/>
        </p:nvSpPr>
        <p:spPr>
          <a:xfrm rot="6600">
            <a:off x="3733560" y="1908000"/>
            <a:ext cx="8501760" cy="433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i="1" lang="en-IN" sz="3500" strike="noStrike" u="sng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Smart Irrigation System for Efficient Agriculture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Linkedin:</a:t>
            </a:r>
            <a:r>
              <a:rPr b="1" lang="en-IN" sz="1500" strike="noStrike" u="none">
                <a:solidFill>
                  <a:srgbClr val="63bbee"/>
                </a:solidFill>
                <a:effectLst/>
                <a:uFillTx/>
                <a:latin typeface="Aadhunik"/>
                <a:ea typeface="Arial"/>
              </a:rPr>
              <a:t> </a:t>
            </a:r>
            <a:r>
              <a:rPr b="1" lang="en-IN" sz="1500" strike="noStrike" u="none">
                <a:solidFill>
                  <a:srgbClr val="0097a7"/>
                </a:solidFill>
                <a:effectLst/>
                <a:uFillTx/>
                <a:latin typeface="Aadhunik"/>
                <a:ea typeface="Arial"/>
                <a:hlinkClick r:id="rId2"/>
              </a:rPr>
              <a:t>PRAKHAR SHARMA</a:t>
            </a: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Github link: </a:t>
            </a:r>
            <a:r>
              <a:rPr b="1" lang="en-IN" sz="15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  <a:hlinkClick r:id="rId3"/>
              </a:rPr>
              <a:t>github project link</a:t>
            </a: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2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Name:PRAKHAR SHARMA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7"/>
              </a:spcBef>
            </a:pPr>
            <a:r>
              <a:rPr b="1" lang="en-IN" sz="12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Mentor Name:Raghunandan M</a:t>
            </a:r>
            <a:r>
              <a:rPr b="1" lang="en-IN" sz="1000" strike="noStrike" u="none">
                <a:solidFill>
                  <a:schemeClr val="lt1"/>
                </a:solidFill>
                <a:effectLst/>
                <a:uFillTx/>
                <a:latin typeface="Aadhunik"/>
                <a:ea typeface="Arial"/>
              </a:rPr>
              <a:t> </a:t>
            </a: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2" name="Picture 6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8267400" y="869040"/>
            <a:ext cx="1262160" cy="40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7128000" y="3073680"/>
            <a:ext cx="1677960" cy="1677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1"/>
          <p:cNvSpPr/>
          <p:nvPr/>
        </p:nvSpPr>
        <p:spPr>
          <a:xfrm>
            <a:off x="0" y="72720"/>
            <a:ext cx="54000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i="1" lang="en-IN" sz="3600" strike="noStrike" u="sng">
                <a:solidFill>
                  <a:srgbClr val="ffffff"/>
                </a:solidFill>
                <a:effectLst/>
                <a:uFillTx/>
                <a:latin typeface="Aadhunik"/>
              </a:rPr>
              <a:t>Learning Objectives: Objectives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TextBox 2"/>
          <p:cNvSpPr/>
          <p:nvPr/>
        </p:nvSpPr>
        <p:spPr>
          <a:xfrm>
            <a:off x="199800" y="6135480"/>
            <a:ext cx="79488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1" lang="en-IN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Source : 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TextBox 3"/>
          <p:cNvSpPr/>
          <p:nvPr/>
        </p:nvSpPr>
        <p:spPr>
          <a:xfrm>
            <a:off x="880560" y="6135480"/>
            <a:ext cx="184140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0" lang="en-IN" sz="1200" strike="noStrike" u="sng">
                <a:solidFill>
                  <a:srgbClr val="0097a7"/>
                </a:solidFill>
                <a:effectLst/>
                <a:uFillTx/>
                <a:latin typeface="Arial"/>
                <a:ea typeface="Arial"/>
                <a:hlinkClick r:id="rId1"/>
              </a:rPr>
              <a:t>www.freepik.com/</a:t>
            </a:r>
            <a:endParaRPr b="0" lang="en-IN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7" name="Straight Connector 4"/>
          <p:cNvCxnSpPr/>
          <p:nvPr/>
        </p:nvCxnSpPr>
        <p:spPr>
          <a:xfrm>
            <a:off x="0" y="6055200"/>
            <a:ext cx="12192840" cy="1080"/>
          </a:xfrm>
          <a:prstGeom prst="straightConnector1">
            <a:avLst/>
          </a:prstGeom>
          <a:ln w="12700">
            <a:solidFill>
              <a:srgbClr val="d9d9d9"/>
            </a:solidFill>
            <a:round/>
          </a:ln>
        </p:spPr>
      </p:cxnSp>
      <p:pic>
        <p:nvPicPr>
          <p:cNvPr id="58" name="Picture 5" descr="A ladder leading to a large yellow circle&#10;&#10;Description automatically generated"/>
          <p:cNvPicPr/>
          <p:nvPr/>
        </p:nvPicPr>
        <p:blipFill>
          <a:blip r:embed="rId2">
            <a:alphaModFix amt="85000"/>
          </a:blip>
          <a:srcRect l="13769" t="6134" r="13651" b="0"/>
          <a:stretch/>
        </p:blipFill>
        <p:spPr>
          <a:xfrm>
            <a:off x="7946280" y="1944000"/>
            <a:ext cx="4069440" cy="323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9" name="TextBox 6"/>
          <p:cNvSpPr/>
          <p:nvPr/>
        </p:nvSpPr>
        <p:spPr>
          <a:xfrm>
            <a:off x="9235080" y="3024720"/>
            <a:ext cx="1502640" cy="62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799"/>
              </a:spcAft>
            </a:pPr>
            <a:r>
              <a:rPr b="1" lang="en-IN" sz="3500" strike="noStrike" u="none">
                <a:solidFill>
                  <a:schemeClr val="dk1"/>
                </a:solidFill>
                <a:effectLst/>
                <a:uFillTx/>
                <a:latin typeface="Arial"/>
                <a:ea typeface="Arial"/>
              </a:rPr>
              <a:t>GOAL</a:t>
            </a:r>
            <a:endParaRPr b="0" lang="en-IN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/>
          </p:nvPr>
        </p:nvSpPr>
        <p:spPr>
          <a:xfrm>
            <a:off x="0" y="720000"/>
            <a:ext cx="7019280" cy="533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 lnSpcReduction="9999"/>
          </a:bodyPr>
          <a:p>
            <a:pPr marL="432000"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GOAL: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To engineer a comprehensive, professional-grade Smart Irrigation Dashboard that not only automates watering but also empowers farmers with actionable, real-time insights through live weather integration, system health monitoring, and multi-modal control.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gain hands-on experience in data preprocessing and EDA of sensor data.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build and train a multi-output classification model using Python's scikit-learn library.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deploy a machine learning model into a feature-rich, interactive web application using Streamlit.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To integrate third-party APIs for live data feeds and implement security best practices using secrets management.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"/>
          <p:cNvSpPr/>
          <p:nvPr/>
        </p:nvSpPr>
        <p:spPr>
          <a:xfrm>
            <a:off x="135720" y="5976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T</a:t>
            </a:r>
            <a:r>
              <a:rPr b="1" i="1" lang="en-IN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ools and Technology use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/>
          </p:nvPr>
        </p:nvSpPr>
        <p:spPr>
          <a:xfrm>
            <a:off x="105480" y="884520"/>
            <a:ext cx="11953800" cy="57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lnSpcReduction="9999"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Python Libraries: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Pandas: For efficient data manipulation and analysis.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Scikit-learn: For machine learning functionalities and loading the model with Joblib.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Matplotlib &amp; Seaborn: For initial data visualizations and plots.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Requests: For making HTTP requests to external APIs.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Plotly: For creating interactive charts in the final application.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Streamlit: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Font typeface="Wingdings" charset="2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For building the interactive web application and dashboard.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907"/>
              </a:spcBef>
              <a:spcAft>
                <a:spcPts val="70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IDE/Environment: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Google Colab: Used for developing, training, and evaluating the machine learning model, and for generating the .pkl file.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>
              <a:lnSpc>
                <a:spcPct val="100000"/>
              </a:lnSpc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Local Terminal/Command Prompt: Used to run the Streamlit web application on a local machine.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APIs &amp; Services: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OpenWeatherMap API: To fetch live weather data for intelligent decision-making.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32000" indent="-324000">
              <a:lnSpc>
                <a:spcPct val="100000"/>
              </a:lnSpc>
              <a:spcBef>
                <a:spcPts val="340"/>
              </a:spcBef>
              <a:spcAft>
                <a:spcPts val="142"/>
              </a:spcAft>
              <a:buClr>
                <a:srgbClr val="000000"/>
              </a:buClr>
              <a:buFont typeface="OpenSymbol"/>
              <a:buAutoNum type="romanUcPeriod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GitHub: Used for hosting the project's source code and managing different versions.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"/>
          <p:cNvSpPr/>
          <p:nvPr/>
        </p:nvSpPr>
        <p:spPr>
          <a:xfrm>
            <a:off x="268200" y="7848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Methodology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1"/>
          <p:cNvSpPr>
            <a:spLocks noGrp="1"/>
          </p:cNvSpPr>
          <p:nvPr>
            <p:ph/>
          </p:nvPr>
        </p:nvSpPr>
        <p:spPr>
          <a:xfrm>
            <a:off x="180000" y="882360"/>
            <a:ext cx="11879640" cy="595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i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The project is built upon a 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386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MultiOutputClassifier wrapping a RandomForestClassifier.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This model is trained on sensor data to predict the ON/OFF status for three farm parcels.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The model is saved as a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.pkl file for deployment.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Application Architecture: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 sophisticated multi-page application was developed using Streamlit's tabbed layout for a clean user experience (Dashboard, Analytics, System Health, Settings).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Application state (like the current irrigation mode) is managed across user interactions using st.session_state.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API keys and sensitive data are securely managed using Streamlit's secrets management, preventing exposure in the source code.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5"/>
          <p:cNvSpPr/>
          <p:nvPr/>
        </p:nvSpPr>
        <p:spPr>
          <a:xfrm>
            <a:off x="268200" y="7848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Methodology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/>
          </p:nvPr>
        </p:nvSpPr>
        <p:spPr>
          <a:xfrm>
            <a:off x="180000" y="720000"/>
            <a:ext cx="12011400" cy="595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Feature Integration: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Live Weather:</a:t>
            </a:r>
            <a:r>
              <a:rPr b="1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Integrates the OpenWeatherMap API to fetch and display real-time temperature, humidity, and rain forecasts, providing crucial context.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Multi-Modal Control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Implemented logic for three distinct operational modes: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Automatic: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AI-driven predictions.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Manual: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Direct user control with override toggles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.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Scheduled: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Time-based irrigation set by the user.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216000" indent="-21600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System Diagnostics: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  <a:ea typeface="Liberation Mono;Courier New"/>
              </a:rPr>
              <a:t>A sensor health algorithm checks for abnormal readings (e.g., values at 0.0 or 1.0) and flags them for user attention.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2"/>
          <p:cNvSpPr/>
          <p:nvPr/>
        </p:nvSpPr>
        <p:spPr>
          <a:xfrm>
            <a:off x="255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Problem Statement:  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/>
          </p:nvPr>
        </p:nvSpPr>
        <p:spPr>
          <a:xfrm>
            <a:off x="180000" y="900000"/>
            <a:ext cx="11699280" cy="57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 anchorCtr="1">
            <a:normAutofit/>
          </a:bodyPr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POverview: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TThe Challenge: Modern farming requires more than simple automation. Farmers face a complex set of challenges including water scarcity, unpredictable weather, and a lack of trust in "black box" automated systems. There is a critical need for an intelligent system that is not only efficient but also transparent, controllable, and context-aware.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PProblem Statement: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marL="450360" indent="23413320" algn="ctr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To address this gap by developing an integrated dashboard that provides intelligent AI suggestions, full manual control, and vital real-time data (like weather and sensor health), fostering trust and empowering the farmer to make optimal decisions.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2"/>
          <p:cNvSpPr/>
          <p:nvPr/>
        </p:nvSpPr>
        <p:spPr>
          <a:xfrm>
            <a:off x="255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adhunik"/>
                <a:ea typeface="Arial"/>
              </a:rPr>
              <a:t>Solution</a:t>
            </a:r>
            <a:r>
              <a:rPr b="1" i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:</a:t>
            </a:r>
            <a:endParaRPr b="0" lang="en-IN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/>
          </p:nvPr>
        </p:nvSpPr>
        <p:spPr>
          <a:xfrm>
            <a:off x="0" y="900000"/>
            <a:ext cx="12191400" cy="57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 anchorCtr="1">
            <a:normAutofit/>
          </a:bodyPr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The "Agri-Smart Pro" Dashboard: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 comprehensive, multi-faceted solution was developed to tackle the challenges of modern irrigation.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Intelligent Dashboard: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Displays AI-powered predictions alongside live weather metrics, offering a holistic view for decision-making.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Total User Control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Features three operational modes (AI, Manual, Scheduled) and allows for immediate manual override of individual sprinklers.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Deep Analytics: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Provides interactive charts for current sensor data, historical water usage trends, and a detailed event log for auditing every action.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System Diagnostics: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 dedicated "System Health" tab actively monitors all 20 sensors and flags potential malfunctions, enabling proactive maintenance.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Customization &amp; Security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Includes tailored advice based on selected crop profiles and ensures secure API key handling via Streamlit Secrets.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1" lang="en-IN" sz="28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GitHub Link:</a:t>
            </a:r>
            <a:r>
              <a:rPr b="1" lang="en-IN" sz="36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2000" strike="noStrike" u="sng">
                <a:solidFill>
                  <a:srgbClr val="0097a7"/>
                </a:solidFill>
                <a:effectLst/>
                <a:uFillTx/>
                <a:latin typeface="Aadhunik"/>
                <a:hlinkClick r:id="rId1"/>
              </a:rPr>
              <a:t>Click here </a:t>
            </a:r>
            <a:r>
              <a:rPr b="0" lang="en-IN" sz="2000" strike="noStrike" u="none">
                <a:solidFill>
                  <a:srgbClr val="0097a7"/>
                </a:solidFill>
                <a:effectLst/>
                <a:uFillTx/>
                <a:latin typeface="Aadhunik"/>
              </a:rPr>
              <a:t>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for the github link. </a:t>
            </a:r>
            <a:endParaRPr b="0" lang="en-IN" sz="20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417"/>
              </a:spcBef>
              <a:buNone/>
            </a:pPr>
            <a:r>
              <a:rPr b="1" lang="en-IN" sz="2800" strike="noStrike" u="sng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API KEY:</a:t>
            </a:r>
            <a:r>
              <a:rPr b="0" lang="en-IN" sz="2800" strike="noStrike" u="none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 02073b5867c5940938ee3b84954e47d7</a:t>
            </a:r>
            <a:endParaRPr b="0" lang="en-IN" sz="2800" strike="noStrike" u="none">
              <a:solidFill>
                <a:srgbClr val="000000"/>
              </a:solidFill>
              <a:effectLst/>
              <a:uFillTx/>
              <a:latin typeface="Courier New"/>
              <a:ea typeface="Courier New"/>
            </a:endParaRPr>
          </a:p>
          <a:p>
            <a:pPr indent="0" algn="ctr">
              <a:lnSpc>
                <a:spcPct val="100000"/>
              </a:lnSpc>
              <a:spcBef>
                <a:spcPts val="283"/>
              </a:spcBef>
              <a:spcAft>
                <a:spcPts val="283"/>
              </a:spcAft>
              <a:buNone/>
            </a:pPr>
            <a:r>
              <a:rPr b="0" lang="en-IN" sz="1300" strike="noStrike" u="sng">
                <a:solidFill>
                  <a:srgbClr val="63bbee"/>
                </a:solidFill>
                <a:effectLst/>
                <a:uFillTx/>
                <a:latin typeface="Arial"/>
                <a:hlinkClick r:id="rId2"/>
              </a:rPr>
              <a:t>Click here</a:t>
            </a:r>
            <a:r>
              <a:rPr b="0" lang="en-IN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if the code does not visible.It has drive link for every file related to this internship.</a:t>
            </a:r>
            <a:endParaRPr b="0" lang="en-IN" sz="13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2"/>
          <p:cNvSpPr/>
          <p:nvPr/>
        </p:nvSpPr>
        <p:spPr>
          <a:xfrm>
            <a:off x="147240" y="82440"/>
            <a:ext cx="6101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trike="noStrike" u="sng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Screenshot of Output:  </a:t>
            </a:r>
            <a:endParaRPr b="0" lang="en-IN" sz="3600" strike="noStrike" u="sng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813600"/>
            <a:ext cx="1001052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lnSpc>
                <a:spcPct val="100000"/>
              </a:lnSpc>
              <a:buNone/>
            </a:pP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"/>
              </a:rPr>
              <a:t>Streamlit link: </a:t>
            </a:r>
            <a:r>
              <a:rPr b="0" lang="en-IN" sz="2400" strike="noStrike" u="sng">
                <a:solidFill>
                  <a:srgbClr val="63bbee"/>
                </a:solidFill>
                <a:effectLst/>
                <a:uFillTx/>
                <a:latin typeface="Arial"/>
                <a:ea typeface="Noto Sans"/>
                <a:hlinkClick r:id="rId1"/>
              </a:rPr>
              <a:t>websitelink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"/>
              </a:rPr>
              <a:t>  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Pl note that the API key is: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 </a:t>
            </a:r>
            <a:r>
              <a:rPr b="0" lang="en-IN" sz="1500" strike="noStrike" u="none">
                <a:solidFill>
                  <a:srgbClr val="000000"/>
                </a:solidFill>
                <a:effectLst/>
                <a:uFillTx/>
                <a:latin typeface="Aadhunik"/>
                <a:ea typeface="Noto Sans"/>
              </a:rPr>
              <a:t>02073b5867c5940938ee3b84954e47d7</a:t>
            </a:r>
            <a:endParaRPr b="0" lang="en-IN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000" y="1195560"/>
            <a:ext cx="10080000" cy="5670000"/>
          </a:xfrm>
          <a:prstGeom prst="rect">
            <a:avLst/>
          </a:prstGeom>
          <a:ln w="0">
            <a:noFill/>
          </a:ln>
        </p:spPr>
      </p:pic>
      <p:sp>
        <p:nvSpPr>
          <p:cNvPr id="74" name=""/>
          <p:cNvSpPr txBox="1"/>
          <p:nvPr/>
        </p:nvSpPr>
        <p:spPr>
          <a:xfrm>
            <a:off x="0" y="1260000"/>
            <a:ext cx="2016000" cy="48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This is a video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Of the output.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 had to add it because my project had multiple features.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2"/>
          <p:cNvSpPr/>
          <p:nvPr/>
        </p:nvSpPr>
        <p:spPr>
          <a:xfrm>
            <a:off x="149040" y="160200"/>
            <a:ext cx="6101640" cy="63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endParaRPr b="0" lang="en-IN" sz="18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/>
          </p:nvPr>
        </p:nvSpPr>
        <p:spPr>
          <a:xfrm>
            <a:off x="149040" y="798480"/>
            <a:ext cx="11910240" cy="58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CONCLUSION</a:t>
            </a:r>
            <a:r>
              <a:rPr b="1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</a:t>
            </a:r>
            <a:r>
              <a:rPr b="1" lang="en-IN" sz="32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This project successfully evolved from a simple proof-of-concept into a robust prototype for a comprehensive farm management dashboard. By integrating a machine learning model with live APIs, advanced user controls, and system diagnostics, it demonstrates a clear path toward building practical, trustworthy, and highly efficient agricultural technology. 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-IN" sz="2400" strike="noStrike" u="sng">
                <a:solidFill>
                  <a:srgbClr val="000000"/>
                </a:solidFill>
                <a:effectLst/>
                <a:uFillTx/>
                <a:latin typeface="Aadhunik"/>
              </a:rPr>
              <a:t>Future Scope:</a:t>
            </a:r>
            <a:r>
              <a:rPr b="0" lang="en-IN" sz="24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endParaRPr b="0" lang="en-IN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Predictive Maintenance: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Utilize historical sensor data to train a model that predicts sensor failures before they occur.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Dynamic Cost-Benefit Analysis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: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Enhance the savings calculator to use real-time water prices and historical usage data for more accurate financial insights.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Automated Alerting System:</a:t>
            </a:r>
            <a:r>
              <a:rPr b="0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Integrate email or SMS notifications to alert farmers of critical events, such as system malfunctions or irrigation cycles skipped due to rain.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None/>
              <a:tabLst>
                <a:tab algn="l" pos="0"/>
              </a:tabLst>
            </a:pPr>
            <a:r>
              <a:rPr b="1" lang="en-IN" sz="20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Advanced Soil-Moisture Models:</a:t>
            </a:r>
            <a:r>
              <a:rPr b="0" lang="en-IN" sz="1800" strike="noStrike" u="none">
                <a:solidFill>
                  <a:srgbClr val="000000"/>
                </a:solidFill>
                <a:effectLst/>
                <a:uFillTx/>
                <a:latin typeface="Aadhunik"/>
              </a:rPr>
              <a:t> Incorporate more complex models that factor in soil type, evaporation rates, and crop growth stage for even finer control over water usage.</a:t>
            </a:r>
            <a:endParaRPr b="0" lang="en-IN" sz="1800" strike="noStrike" u="none">
              <a:solidFill>
                <a:srgbClr val="000000"/>
              </a:solidFill>
              <a:effectLst/>
              <a:uFillTx/>
              <a:latin typeface="Arial"/>
              <a:ea typeface="Noto Sans"/>
            </a:endParaRPr>
          </a:p>
          <a:p>
            <a:pPr inden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endParaRPr b="0" lang="en-IN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115</TotalTime>
  <Application>LibreOffice/25.2.3.2$Linux_X86_64 LibreOffice_project/520$Build-2</Application>
  <AppVersion>15.0000</AppVersion>
  <Words>31</Words>
  <Paragraphs>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2024-12-31T09:40:01Z</dcterms:created>
  <dc:creator>Mahesh Kurhe</dc:creator>
  <dc:description/>
  <dc:language>en-IN</dc:language>
  <cp:lastModifiedBy/>
  <cp:lastPrinted>2025-08-03T19:37:39Z</cp:lastPrinted>
  <dcterms:modified xsi:type="dcterms:W3CDTF">2025-08-03T19:56:29Z</dcterms:modified>
  <cp:revision>22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8</vt:i4>
  </property>
</Properties>
</file>